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57" r:id="rId4"/>
    <p:sldId id="261" r:id="rId5"/>
    <p:sldId id="260" r:id="rId6"/>
    <p:sldId id="258" r:id="rId7"/>
    <p:sldId id="267" r:id="rId8"/>
    <p:sldId id="270" r:id="rId9"/>
    <p:sldId id="259" r:id="rId10"/>
    <p:sldId id="271" r:id="rId11"/>
    <p:sldId id="269" r:id="rId12"/>
    <p:sldId id="272" r:id="rId13"/>
    <p:sldId id="273" r:id="rId14"/>
    <p:sldId id="262" r:id="rId15"/>
    <p:sldId id="274" r:id="rId16"/>
    <p:sldId id="268" r:id="rId17"/>
    <p:sldId id="275" r:id="rId18"/>
    <p:sldId id="264" r:id="rId19"/>
    <p:sldId id="265" r:id="rId20"/>
  </p:sldIdLst>
  <p:sldSz cx="18288000" cy="10287000"/>
  <p:notesSz cx="6858000" cy="9144000"/>
  <p:embeddedFontLst>
    <p:embeddedFont>
      <p:font typeface="BP Imperial Bold Italics" panose="020B060402020202020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Franklin Gothic Demi" panose="020B0703020102020204" pitchFamily="34" charset="0"/>
      <p:regular r:id="rId27"/>
      <p:italic r:id="rId28"/>
    </p:embeddedFont>
    <p:embeddedFont>
      <p:font typeface="Poppins" panose="00000500000000000000" pitchFamily="2" charset="0"/>
      <p:regular r:id="rId29"/>
    </p:embeddedFont>
    <p:embeddedFont>
      <p:font typeface="Poppins Bold" panose="00000800000000000000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4582"/>
    <a:srgbClr val="9966FF"/>
    <a:srgbClr val="6D4588"/>
    <a:srgbClr val="785099"/>
    <a:srgbClr val="79579F"/>
    <a:srgbClr val="78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981" autoAdjust="0"/>
  </p:normalViewPr>
  <p:slideViewPr>
    <p:cSldViewPr>
      <p:cViewPr>
        <p:scale>
          <a:sx n="51" d="100"/>
          <a:sy n="51" d="100"/>
        </p:scale>
        <p:origin x="119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269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Distribución de puntajes de </a:t>
            </a:r>
            <a:r>
              <a:rPr lang="es-ES" dirty="0" err="1"/>
              <a:t>Metacritics</a:t>
            </a:r>
            <a:endParaRPr lang="es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F0-4637-9B48-D4CE516EB14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F0-4637-9B48-D4CE516EB14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Bueno (70-85)</c:v>
                </c:pt>
                <c:pt idx="1">
                  <c:v>Promedio (50-70)</c:v>
                </c:pt>
                <c:pt idx="2">
                  <c:v>Excelente (85-100)</c:v>
                </c:pt>
                <c:pt idx="3">
                  <c:v>Bajo (&lt;50)</c:v>
                </c:pt>
              </c:strCache>
            </c:strRef>
          </c:cat>
          <c:val>
            <c:numRef>
              <c:f>Hoja1!$B$2:$B$5</c:f>
              <c:numCache>
                <c:formatCode>0.00%</c:formatCode>
                <c:ptCount val="4"/>
                <c:pt idx="0" formatCode="0%">
                  <c:v>0.8</c:v>
                </c:pt>
                <c:pt idx="1">
                  <c:v>0.152</c:v>
                </c:pt>
                <c:pt idx="2">
                  <c:v>0.04</c:v>
                </c:pt>
                <c:pt idx="3">
                  <c:v>8.0000000000000002E-3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F0-4637-9B48-D4CE516EB14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6D4588"/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cat>
            <c:strRef>
              <c:f>Hoja1!$A$2:$A$11</c:f>
              <c:strCache>
                <c:ptCount val="10"/>
                <c:pt idx="0">
                  <c:v>Accion</c:v>
                </c:pt>
                <c:pt idx="1">
                  <c:v> Indie</c:v>
                </c:pt>
                <c:pt idx="2">
                  <c:v> Adventura</c:v>
                </c:pt>
                <c:pt idx="3">
                  <c:v> Casual</c:v>
                </c:pt>
                <c:pt idx="4">
                  <c:v> RPG</c:v>
                </c:pt>
                <c:pt idx="5">
                  <c:v> Estrategia</c:v>
                </c:pt>
                <c:pt idx="6">
                  <c:v> Simulation</c:v>
                </c:pt>
                <c:pt idx="7">
                  <c:v> Shooter</c:v>
                </c:pt>
                <c:pt idx="8">
                  <c:v> Puzzle</c:v>
                </c:pt>
                <c:pt idx="9">
                  <c:v> Arcade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3826</c:v>
                </c:pt>
                <c:pt idx="1">
                  <c:v>3607</c:v>
                </c:pt>
                <c:pt idx="2">
                  <c:v>2535</c:v>
                </c:pt>
                <c:pt idx="3">
                  <c:v>1225</c:v>
                </c:pt>
                <c:pt idx="4">
                  <c:v>976</c:v>
                </c:pt>
                <c:pt idx="5">
                  <c:v>650</c:v>
                </c:pt>
                <c:pt idx="6">
                  <c:v>643</c:v>
                </c:pt>
                <c:pt idx="7">
                  <c:v>504</c:v>
                </c:pt>
                <c:pt idx="8">
                  <c:v>444</c:v>
                </c:pt>
                <c:pt idx="9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8-4FDC-B01F-4E79F44B3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02820384"/>
        <c:axId val="802827584"/>
      </c:barChart>
      <c:catAx>
        <c:axId val="802820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Géneros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7584"/>
        <c:crosses val="autoZero"/>
        <c:auto val="1"/>
        <c:lblAlgn val="ctr"/>
        <c:lblOffset val="100"/>
        <c:tickMarkSkip val="1"/>
        <c:noMultiLvlLbl val="0"/>
      </c:catAx>
      <c:valAx>
        <c:axId val="80282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Frecuencia de</a:t>
                </a:r>
                <a:r>
                  <a:rPr lang="es-ES" baseline="0" dirty="0"/>
                  <a:t> desarrollo</a:t>
                </a:r>
                <a:endParaRPr lang="es-E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alpha val="50000"/>
      </a:schemeClr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25A39-7D39-4713-91AE-E0DDBE570528}" type="datetimeFigureOut">
              <a:rPr lang="es-ES" smtClean="0"/>
              <a:t>12/01/2025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71A14-2317-4E8D-BA0A-DE04D8BA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88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videojuego es una experiencia interactiva diseñada para desafiar, entretener o contar historias mediante mecánicas y entornos visuales. Con el paso de los años, los videojuegos han evolucionado de simples pasatiempos a obras complejas que abarcan diversas plataformas, géneros y audiencias.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62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/>
              <a:t>nálisis</a:t>
            </a:r>
            <a:r>
              <a:rPr lang="es-ES" b="1" dirty="0"/>
              <a:t> del Mercado de Videojuegos por Año de Lanzamiento</a:t>
            </a:r>
          </a:p>
          <a:p>
            <a:r>
              <a:rPr lang="es-ES" dirty="0"/>
              <a:t>Los gráficos muestran las tendencias de lanzamientos de videojuegos a lo largo del tiempo y la popularidad por género en diferentes periodos.</a:t>
            </a:r>
          </a:p>
          <a:p>
            <a:r>
              <a:rPr lang="es-ES" b="1" dirty="0"/>
              <a:t>Gráfico 1: Tendencia General de Juegos Lanzados (2000-2024)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Incremento significativo a partir de 2010: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partir de 2010, se observa un aumento acelerado en el número de juegos lanzados, alcanzando un </a:t>
            </a:r>
            <a:r>
              <a:rPr lang="es-ES" b="1" dirty="0"/>
              <a:t>pico en 2018</a:t>
            </a:r>
            <a:r>
              <a:rPr lang="es-ES" dirty="0"/>
              <a:t> con más de 700 lanzamientos.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Pico de lanzamientos en 2018: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coincide con la expansión de las plataformas digitales (como </a:t>
            </a:r>
            <a:r>
              <a:rPr lang="es-ES" dirty="0" err="1"/>
              <a:t>Steam</a:t>
            </a:r>
            <a:r>
              <a:rPr lang="es-ES" dirty="0"/>
              <a:t> y </a:t>
            </a:r>
            <a:r>
              <a:rPr lang="es-ES" dirty="0" err="1"/>
              <a:t>Epic</a:t>
            </a:r>
            <a:r>
              <a:rPr lang="es-ES" dirty="0"/>
              <a:t> </a:t>
            </a:r>
            <a:r>
              <a:rPr lang="es-ES" dirty="0" err="1"/>
              <a:t>Games</a:t>
            </a:r>
            <a:r>
              <a:rPr lang="es-ES" dirty="0"/>
              <a:t> Store), que facilitaron el acceso al mercado a los desarrolladores independientes.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Caída posterior: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Después de 2020, se observa una reducción notable en los lanzamientos, lo que podría estar relacionado con: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La pandemia y sus efectos en la producción.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Saturación del mercado o cambios en las estrategias de publicación.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Tendencia actual (2024):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cifra de lanzamientos sigue siendo baja en comparación con los años anteriores al pico, pero sigue manteniendo un flujo constante.</a:t>
            </a:r>
          </a:p>
          <a:p>
            <a:r>
              <a:rPr lang="es-ES" b="1" dirty="0"/>
              <a:t>Gráfico 2: Tendencias de Popularidad por Género (2000-2025)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Predominio del género </a:t>
            </a:r>
            <a:r>
              <a:rPr lang="es-ES" b="1" dirty="0" err="1"/>
              <a:t>Action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 err="1"/>
              <a:t>Action</a:t>
            </a:r>
            <a:r>
              <a:rPr lang="es-ES" dirty="0"/>
              <a:t> ha liderado los lanzamientos a lo largo de los años, mostrando su consistencia como uno de los géneros favoritos de los jugadores.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Indie en ascenso: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partir de 2010, los juegos </a:t>
            </a:r>
            <a:r>
              <a:rPr lang="es-ES" b="1" dirty="0"/>
              <a:t>Indie</a:t>
            </a:r>
            <a:r>
              <a:rPr lang="es-ES" dirty="0"/>
              <a:t> crecieron considerablemente, coincidiendo con el auge de herramientas de desarrollo accesibles y plataformas de distribución digital.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Géneros Adventure, Casual y RPG: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El género </a:t>
            </a:r>
            <a:r>
              <a:rPr lang="es-ES" b="1" dirty="0"/>
              <a:t>Adventure</a:t>
            </a:r>
            <a:r>
              <a:rPr lang="es-ES" dirty="0"/>
              <a:t> mantiene una popularidad estable, mientras que </a:t>
            </a:r>
            <a:r>
              <a:rPr lang="es-ES" b="1" dirty="0"/>
              <a:t>Casual</a:t>
            </a:r>
            <a:r>
              <a:rPr lang="es-ES" dirty="0"/>
              <a:t> y </a:t>
            </a:r>
            <a:r>
              <a:rPr lang="es-ES" b="1" dirty="0"/>
              <a:t>RPG</a:t>
            </a:r>
            <a:r>
              <a:rPr lang="es-ES" dirty="0"/>
              <a:t> muestran un crecimiento más moderado.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sugiere una segmentación del mercado, donde los jugadores buscan tanto experiencias inmersivas como juegos más simples y accesibles.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Caída generalizada a partir de 2020: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Todos los géneros reflejan una disminución de lanzamientos tras la pandemia, pero los juegos de </a:t>
            </a:r>
            <a:r>
              <a:rPr lang="es-ES" b="1" dirty="0" err="1"/>
              <a:t>Action</a:t>
            </a:r>
            <a:r>
              <a:rPr lang="es-ES" dirty="0"/>
              <a:t> y </a:t>
            </a:r>
            <a:r>
              <a:rPr lang="es-ES" b="1" dirty="0"/>
              <a:t>Indie</a:t>
            </a:r>
            <a:r>
              <a:rPr lang="es-ES" dirty="0"/>
              <a:t> mantienen un liderazgo.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Diversificación del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juegos de acción y los indies han sido las apuestas más fuertes, mostrando tanto la demanda de experiencias dinámicas como el éxito de los desarrolladores independientes.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Impacto del entorno: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Factores externos como la pandemia o la evolución de las plataformas digitales han influido fuertemente en la cantidad de juegos lanzados y sus géneros.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Oportunidades de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pesar de la caída en los lanzamientos, todavía existe una oportunidad para los géneros menos saturados, como </a:t>
            </a:r>
            <a:r>
              <a:rPr lang="es-ES" b="1" dirty="0"/>
              <a:t>Casual</a:t>
            </a:r>
            <a:r>
              <a:rPr lang="es-ES" dirty="0"/>
              <a:t> o </a:t>
            </a:r>
            <a:r>
              <a:rPr lang="es-ES" b="1" dirty="0"/>
              <a:t>RPG</a:t>
            </a:r>
            <a:r>
              <a:rPr lang="es-ES" dirty="0"/>
              <a:t>, que podrían captar la atención de jugadores que buscan propuestas frescas.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Relevancia de plataformas y herramientas:</a:t>
            </a:r>
            <a:br>
              <a:rPr lang="es-ES" dirty="0"/>
            </a:br>
            <a:r>
              <a:rPr lang="es-ES" dirty="0"/>
              <a:t>La disponibilidad de herramientas y plataformas accesibles ha sido clave para el auge de los juegos indies.</a:t>
            </a:r>
          </a:p>
          <a:p>
            <a:endParaRPr lang="es-ES"/>
          </a:p>
          <a:p>
            <a:r>
              <a:rPr lang="es-ES"/>
              <a:t>Aquí </a:t>
            </a:r>
            <a:r>
              <a:rPr lang="es-ES" dirty="0"/>
              <a:t>está el resumen del número de juegos lanzados por año: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2000 a 2007</a:t>
            </a:r>
            <a:r>
              <a:rPr lang="es-ES" dirty="0"/>
              <a:t>: La cantidad de juegos lanzados es extremadamente baja, variando entre 5 y 13 juegos al año.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2008 en adelante</a:t>
            </a:r>
            <a:r>
              <a:rPr lang="es-ES" dirty="0"/>
              <a:t>: Se observa un aumento notable, llegando a un pico de lanzamientos en los años 2018 y 2019, con más de 600 juegos por año.</a:t>
            </a:r>
          </a:p>
          <a:p>
            <a:r>
              <a:rPr lang="es-ES" dirty="0"/>
              <a:t>Esto indica que: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Antes de 2008, la base de datos contiene muy pocos registros, lo que sugiere una posible falta de datos o una representación sesgada.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 posible que la base esté más completa para los años posteriores a 2008, coincidiendo con el auge de las plataformas de distribución digital y una mayor cobertura de la industria.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07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Análisis Detallado: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Dominio de </a:t>
            </a:r>
            <a:r>
              <a:rPr lang="es-ES" b="1" dirty="0" err="1"/>
              <a:t>Steam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Steam</a:t>
            </a:r>
            <a:r>
              <a:rPr lang="es-ES" dirty="0"/>
              <a:t> encabeza la lista con la mayor cantidad de juegos altamente calificados, lo que refleja su amplia biblioteca y su fuerte comunidad de usuarios que tiende a calificar los juegos de forma activa.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gran cantidad de títulos independientes y AAA en su plataforma contribuye a su posición destacada.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PlayStation Store y Nintendo Store en segundo y tercer lugar: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Ambas plataformas también cuentan con una cantidad considerable de juegos bien calificados, lo que indica su fuerte presencia en títulos exclusivos y juegos de alta calidad.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Estas tiendas son conocidas por sus títulos "</a:t>
            </a:r>
            <a:r>
              <a:rPr lang="es-ES" dirty="0" err="1"/>
              <a:t>first-party</a:t>
            </a:r>
            <a:r>
              <a:rPr lang="es-ES" dirty="0"/>
              <a:t>" y por garantizar una curaduría más estricta.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Presencia de GOG (Good Old </a:t>
            </a:r>
            <a:r>
              <a:rPr lang="es-ES" b="1" dirty="0" err="1"/>
              <a:t>Games</a:t>
            </a:r>
            <a:r>
              <a:rPr lang="es-ES" b="1" dirty="0"/>
              <a:t>):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GOG, conocido por su enfoque en juegos sin DRM y títulos retro, ocupa una posición alta, lo que demuestra que los jugadores valoran su compromiso con la preservación de juegos clásicos y su modelo de distribución.</a:t>
            </a:r>
          </a:p>
          <a:p>
            <a:pPr>
              <a:buFont typeface="+mj-lt"/>
              <a:buAutoNum type="arabicPeriod"/>
            </a:pP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 Store y App Store: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 Store</a:t>
            </a:r>
            <a:r>
              <a:rPr lang="es-ES" dirty="0"/>
              <a:t> ha ganado relevancia en los últimos años gracias a su estrategia de juegos gratuitos semanales y acuerdos de exclusividad, aunque sigue por debajo de </a:t>
            </a:r>
            <a:r>
              <a:rPr lang="es-ES" dirty="0" err="1"/>
              <a:t>Steam</a:t>
            </a:r>
            <a:r>
              <a:rPr lang="es-E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b="1" dirty="0"/>
              <a:t>App Store</a:t>
            </a:r>
            <a:r>
              <a:rPr lang="es-ES" dirty="0"/>
              <a:t> incluye juegos móviles altamente valorados, pero la competencia en este mercado es más intensa, lo que puede limitar la cantidad de títulos con calificaciones perfectas.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Tiendas de Xbox y Google Play: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presencia de la </a:t>
            </a:r>
            <a:r>
              <a:rPr lang="es-ES" b="1" dirty="0"/>
              <a:t>Xbox 360 Store</a:t>
            </a:r>
            <a:r>
              <a:rPr lang="es-ES" dirty="0"/>
              <a:t> y </a:t>
            </a:r>
            <a:r>
              <a:rPr lang="es-ES" b="1" dirty="0"/>
              <a:t>Google Play</a:t>
            </a:r>
            <a:r>
              <a:rPr lang="es-ES" dirty="0"/>
              <a:t> muestra la relevancia de juegos móviles y de generaciones de consolas previas, aunque su representación es más baja en comparación con las tiendas principales.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Itch.io al final de la lista: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Itch.io, una plataforma especializada en juegos indie experimentales, también aparece en el top 10, lo que refuerza la apreciación por juegos innovadores y únicos.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Diversidad de experiencias: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Steam</a:t>
            </a:r>
            <a:r>
              <a:rPr lang="es-ES" dirty="0"/>
              <a:t> lidera en volumen debido a la amplia oferta, mientras que tiendas como GOG y Itch.io destacan por su enfoque en propuestas únicas y nostálgicas.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Preferencias del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Las tiendas de consolas tienen una fuerte presencia debido a los títulos exclusivos y experiencias cuidadosamente diseñadas.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Crecimiento de </a:t>
            </a: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dirty="0" err="1"/>
              <a:t>Epic</a:t>
            </a:r>
            <a:r>
              <a:rPr lang="es-ES" dirty="0"/>
              <a:t> </a:t>
            </a:r>
            <a:r>
              <a:rPr lang="es-ES" dirty="0" err="1"/>
              <a:t>Games</a:t>
            </a:r>
            <a:r>
              <a:rPr lang="es-ES" dirty="0"/>
              <a:t> Store sigue posicionándose bien gracias a su inversión en atraer usuarios mediante juegos gratuitos y títulos exclusivos.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Espacio para juegos móviles: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pesar de la masividad del mercado móvil, la cantidad de juegos móviles altamente calificados es menor comparada con otras tiendas, lo que podría indicar una percepción de menor calidad o saturación de juegos de menor nivel.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896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**Observaciones Principales**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Promedio General**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Los críticos suelen tener una media de calificación más alta en varios años.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hay varios años donde los usuarios valoran mejor algunos títulos, especialmente aquellos con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**fuertes comunidades de fans**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Años de Mayor Discrepancia**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En ciertos años (como los analizados), la diferencia se inclinó hacia los críticos.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hubo periodos donde los usuarios mostraron un entusiasmo mayor, calificando mejor juegos que los críticos consideraban mediocres.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Tendencia en Juegos Populares**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Juegos con calificaciones negativas por parte de los críticos, pero bien valorados por los usuarios, suelen ser juegos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**nostálgicos o centrados en la diversión**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más que en la calidad técnica.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Por otro lado, los críticos suelen valorar aspectos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**narrativa, gráficos y detalles técnicos**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lo que explica sus puntuaciones más altas en juegos más pulidos.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261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Implicaciones de los Datos para la Industria de los Videojuegos: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Desarrolladores de Videojuegos: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Optimización de Juegos:</a:t>
            </a:r>
            <a:r>
              <a:rPr lang="es-ES" dirty="0"/>
              <a:t> Los datos sobre las horas de juego promedio y los géneros populares indican qué elementos mantienen el interés de los jugadores. Esto permite a los desarrolladores enfocarse en características como: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Diseñar mecánicas más atractivas para los géneros de acción, aventura y RPG.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Potenciar experiencias para un solo jugador, ya que los juegos mejor calificados suelen ser los que tienen campañas sólidas.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Planificación de Actualizaciones:</a:t>
            </a:r>
            <a:r>
              <a:rPr lang="es-ES" dirty="0"/>
              <a:t> Los juegos con alta calificación suelen estar respaldados por actualizaciones constantes. Esto sugiere que un soporte </a:t>
            </a:r>
            <a:r>
              <a:rPr lang="es-ES" dirty="0" err="1"/>
              <a:t>post-lanzamiento</a:t>
            </a:r>
            <a:r>
              <a:rPr lang="es-ES" dirty="0"/>
              <a:t> adecuado puede mantener y mejorar la percepción del juego.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Equipos de Marketing: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Segmentación de Audiencia:</a:t>
            </a:r>
            <a:r>
              <a:rPr lang="es-ES" dirty="0"/>
              <a:t> Conocer el perfil de los jugadores (horas de juego y preferencias de géneros) ayuda a crear campañas más dirigidas. Por ejemplo, los juegos indie pueden promocionarse en comunidades específicas con tendencias de juego más cortas pero con alta fidelidad.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Momento de </a:t>
            </a:r>
            <a:r>
              <a:rPr lang="es-ES" b="1" dirty="0" err="1"/>
              <a:t>Lanzaimiento</a:t>
            </a:r>
            <a:r>
              <a:rPr lang="es-ES" b="1" dirty="0"/>
              <a:t>:</a:t>
            </a:r>
            <a:r>
              <a:rPr lang="es-ES" dirty="0"/>
              <a:t> La tendencia de picos de popularidad en ciertos años puede indicar momentos más propicios para el lanzamiento de nuevos títulos, aprovechando eventos relevantes o tendencias del mercado.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Énfasis en Reseñas y Percepción:</a:t>
            </a:r>
            <a:r>
              <a:rPr lang="es-ES" dirty="0"/>
              <a:t> La diferencia entre las calificaciones de usuarios y de críticos resalta la importancia de la percepción de los jugadores para el éxito comercial. Esto implica que las estrategias de marketing deben incluir la gestión de comunidad y responder a críticas rápidamente para mantener un alto </a:t>
            </a:r>
            <a:r>
              <a:rPr lang="es-ES" dirty="0" err="1"/>
              <a:t>engagement</a:t>
            </a:r>
            <a:r>
              <a:rPr lang="es-ES" dirty="0"/>
              <a:t>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17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Elección de Distribución:</a:t>
            </a: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tiendas con mejor calificación pueden ayudar a tomar decisiones sobre dónde publicar los juegos, optimizando la presencia digital.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7054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40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b="1" dirty="0"/>
              <a:t>API de </a:t>
            </a:r>
            <a:r>
              <a:rPr lang="es-ES" b="1" dirty="0" err="1"/>
              <a:t>Steam</a:t>
            </a:r>
            <a:r>
              <a:rPr lang="es-ES" dirty="0"/>
              <a:t> es una herramienta potente y versátil que permite acceder a una gran cantidad de datos sobre juegos, usuarios y servicios de la plataforma. Se utiliza tanto para desarrollar nuevas aplicaciones como para obtener </a:t>
            </a:r>
            <a:r>
              <a:rPr lang="es-ES" dirty="0" err="1"/>
              <a:t>insights</a:t>
            </a:r>
            <a:r>
              <a:rPr lang="es-ES" dirty="0"/>
              <a:t> sobre los hábitos de los jugadores y las tendencias del mercado.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70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Principales Columnas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name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Nombre del videojuego.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playtime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Tiempo promedio de 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released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Fecha de lanzamiento.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**rating:**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Calificación promedio otorgada por los usuarios.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genres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Géneros a los que pertenece el videojuego.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88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oy</a:t>
            </a:r>
            <a:r>
              <a:rPr lang="es-ES" dirty="0"/>
              <a:t> a interpretar ambas gráficas relacionadas con los puntajes de </a:t>
            </a:r>
            <a:r>
              <a:rPr lang="es-ES" b="1" dirty="0"/>
              <a:t>Metacritic</a:t>
            </a:r>
            <a:r>
              <a:rPr lang="es-ES" dirty="0"/>
              <a:t>:</a:t>
            </a:r>
          </a:p>
          <a:p>
            <a:r>
              <a:rPr lang="es-ES" b="1" dirty="0"/>
              <a:t>1. Gráfico de pastel ("Distribución de puntajes de Metacritic")</a:t>
            </a:r>
          </a:p>
          <a:p>
            <a:r>
              <a:rPr lang="es-ES" dirty="0"/>
              <a:t>Este gráfico representa la </a:t>
            </a:r>
            <a:r>
              <a:rPr lang="es-ES" b="1" dirty="0"/>
              <a:t>distribución porcentual</a:t>
            </a:r>
            <a:r>
              <a:rPr lang="es-ES" dirty="0"/>
              <a:t> de los puntajes según las siguientes categorías: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Bajo (&lt; 50)</a:t>
            </a:r>
            <a:r>
              <a:rPr lang="es-ES" dirty="0"/>
              <a:t>: Representa puntajes muy bajos, los juegos con evaluaciones poco favorables.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Promedio (50-70)</a:t>
            </a:r>
            <a:r>
              <a:rPr lang="es-ES" dirty="0"/>
              <a:t>: Juegos considerados aceptables, aunque no destacables.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Bueno (70-85)</a:t>
            </a:r>
            <a:r>
              <a:rPr lang="es-ES" dirty="0"/>
              <a:t>: Juegos bien recibidos por la crítica, considerados sólidos.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Excelente (85-100)</a:t>
            </a:r>
            <a:r>
              <a:rPr lang="es-ES" dirty="0"/>
              <a:t>: Juegos sobresalientes, con críticas muy favorables.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(80%) tienen un puntaje </a:t>
            </a:r>
            <a:r>
              <a:rPr lang="es-ES" b="1" dirty="0"/>
              <a:t>"bueno" (70-85)</a:t>
            </a:r>
            <a:r>
              <a:rPr lang="es-ES" dirty="0"/>
              <a:t>, lo que indica que muchas publicaciones tienen evaluaciones positivas.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Solo el 15.2% de los juegos alcanzan calificaciones </a:t>
            </a:r>
            <a:r>
              <a:rPr lang="es-ES" b="1" dirty="0"/>
              <a:t>promedio (50-70)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Un porcentaje muy pequeño (&lt;1%) se encuentra en la categoría de </a:t>
            </a:r>
            <a:r>
              <a:rPr lang="es-ES" b="1" dirty="0"/>
              <a:t>bajo (&lt; 50)</a:t>
            </a:r>
            <a:r>
              <a:rPr lang="es-ES" dirty="0"/>
              <a:t>, lo que indica que pocos juegos tienen evaluaciones negativas.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fracción de juegos considerados </a:t>
            </a:r>
            <a:r>
              <a:rPr lang="es-ES" b="1" dirty="0"/>
              <a:t>excelentes (85-100)</a:t>
            </a:r>
            <a:r>
              <a:rPr lang="es-ES" dirty="0"/>
              <a:t> es también muy reducida.</a:t>
            </a:r>
          </a:p>
          <a:p>
            <a:r>
              <a:rPr lang="es-ES" b="1" dirty="0"/>
              <a:t>2. Box </a:t>
            </a:r>
            <a:r>
              <a:rPr lang="es-ES" b="1" dirty="0" err="1"/>
              <a:t>Plot</a:t>
            </a:r>
            <a:r>
              <a:rPr lang="es-ES" b="1" dirty="0"/>
              <a:t> ("Box </a:t>
            </a:r>
            <a:r>
              <a:rPr lang="es-ES" b="1" dirty="0" err="1"/>
              <a:t>Plot</a:t>
            </a:r>
            <a:r>
              <a:rPr lang="es-ES" b="1" dirty="0"/>
              <a:t> de Metacritic")</a:t>
            </a:r>
          </a:p>
          <a:p>
            <a:r>
              <a:rPr lang="es-ES" dirty="0"/>
              <a:t>Este gráfico muestra la </a:t>
            </a:r>
            <a:r>
              <a:rPr lang="es-ES" b="1" dirty="0"/>
              <a:t>distribución de los puntajes de Metacritic</a:t>
            </a:r>
            <a:r>
              <a:rPr lang="es-ES" dirty="0"/>
              <a:t>, con especial énfasis en la mediana, los cuartiles y los valores atípicos: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Mediana</a:t>
            </a:r>
            <a:r>
              <a:rPr lang="es-ES" dirty="0"/>
              <a:t>: La línea dentro del cuadro representa el valor central de los puntajes (alrededor de 80).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Caja (IQR)</a:t>
            </a:r>
            <a:r>
              <a:rPr lang="es-ES" dirty="0"/>
              <a:t>: Representa el rango intercuartílico (del primer al tercer cuartil), mostrando que la mayoría de los juegos tienen puntajes entre </a:t>
            </a:r>
            <a:r>
              <a:rPr lang="es-ES" b="1" dirty="0"/>
              <a:t>70 y 85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Bigotes</a:t>
            </a:r>
            <a:r>
              <a:rPr lang="es-ES" dirty="0"/>
              <a:t>: Extienden los valores máximos y mínimos dentro de un rango aceptable.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Outliers</a:t>
            </a:r>
            <a:r>
              <a:rPr lang="es-ES" b="1" dirty="0"/>
              <a:t> (círculos)</a:t>
            </a:r>
            <a:r>
              <a:rPr lang="es-ES" dirty="0"/>
              <a:t>: Los puntos fuera de los bigotes representan </a:t>
            </a:r>
            <a:r>
              <a:rPr lang="es-ES" b="1" dirty="0"/>
              <a:t>valores atípicos</a:t>
            </a:r>
            <a:r>
              <a:rPr lang="es-ES" dirty="0"/>
              <a:t>, es decir, juegos con calificaciones anormalmente bajas (&lt; 50) que son excepciones.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tienen puntajes </a:t>
            </a:r>
            <a:r>
              <a:rPr lang="es-ES" b="1" dirty="0"/>
              <a:t>concentrados en un rango alto (70-85)</a:t>
            </a:r>
            <a:r>
              <a:rPr lang="es-ES" dirty="0"/>
              <a:t>, lo que concuerda con el gráfico de pastel.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Hay algunos juegos con puntajes atípicamente bajos que pueden corresponder a títulos con problemas técnicos o con críticas muy duras.</a:t>
            </a:r>
          </a:p>
          <a:p>
            <a:r>
              <a:rPr lang="es-ES" b="1" dirty="0"/>
              <a:t>Conclusión General:</a:t>
            </a:r>
          </a:p>
          <a:p>
            <a:r>
              <a:rPr lang="es-ES" dirty="0"/>
              <a:t>Los puntajes de Metacritic tienden a ser predominantemente positivos, con un sesgo hacia calificaciones altas ("buenos"), y los casos de juegos muy mal evaluados o sobresalientes son excepcionales. Esto puede reflejar que los juegos lanzados en plataformas principales tienden a tener un estándar mínimo de calidad.</a:t>
            </a:r>
          </a:p>
          <a:p>
            <a:endParaRPr lang="es-ES" dirty="0"/>
          </a:p>
          <a:p>
            <a:r>
              <a:rPr lang="es-ES" b="1" dirty="0"/>
              <a:t>Categorización de Calificaciones en Metacritic: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Clasificar los juegos en categorías </a:t>
            </a:r>
            <a:r>
              <a:rPr lang="es-ES" b="1" dirty="0"/>
              <a:t>"Excelente" (85+), "Bueno" (70-85), "Mediocre" (50-69)</a:t>
            </a:r>
            <a:r>
              <a:rPr lang="es-ES" dirty="0"/>
              <a:t> podría dar más contexto en la presentación.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En la presentación mencionaste que el 80% de los juegos caen en "Bueno". Un punto interesante sería ver qué proporción corresponde a juegos AAA y a juegos indie.</a:t>
            </a:r>
          </a:p>
          <a:p>
            <a:r>
              <a:rPr lang="es-ES" b="1" dirty="0"/>
              <a:t>Adición sugerida: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Comparar si los juegos AAA tienen un sesgo en críticas más positivas por presupuesto y marketing, mientras que los juegos indie pueden depender más de la percepción auténtica de los jugadores.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524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comportamiento de los usuarios mas que todo aquí me baso , en la calificación promedio y el tiempo jugado </a:t>
            </a:r>
          </a:p>
          <a:p>
            <a:r>
              <a:rPr lang="es-ES" b="1" dirty="0" err="1"/>
              <a:t>nterpretación</a:t>
            </a:r>
            <a:r>
              <a:rPr lang="es-ES" b="1" dirty="0"/>
              <a:t> del Gráfico: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Distribución de datos: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Se observa una gran concentración de puntos en los primeros valores de tiempo jugado (entre 0 y 25 horas).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mayoría de las calificaciones están entre 3 y 4, lo que indica una tendencia hacia juegos bien valorados.</a:t>
            </a:r>
          </a:p>
          <a:p>
            <a:pPr>
              <a:buFont typeface="+mj-lt"/>
              <a:buAutoNum type="arabicPeriod"/>
            </a:pPr>
            <a:r>
              <a:rPr lang="es-ES" b="1" dirty="0" err="1"/>
              <a:t>Outliers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Hay puntos alejados en el extremo derecho (con tiempo de juego superior a 100 horas) que podrían representar: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Juegos de gran contenido (como </a:t>
            </a:r>
            <a:r>
              <a:rPr lang="es-ES" dirty="0" err="1"/>
              <a:t>RPGs</a:t>
            </a:r>
            <a:r>
              <a:rPr lang="es-ES" dirty="0"/>
              <a:t> o juegos de servicio).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Juegos con misiones largas o mecánicas de mundo abierto.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Correlación: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Parece que no existe una </a:t>
            </a:r>
            <a:r>
              <a:rPr lang="es-ES" b="1" dirty="0"/>
              <a:t>correlación directa</a:t>
            </a:r>
            <a:r>
              <a:rPr lang="es-ES" dirty="0"/>
              <a:t> entre el tiempo jugado y la calificación: no necesariamente un mayor tiempo jugado implica una mejor calificación, aunque los juegos jugados durante muy poco tiempo suelen tener calificaciones más bajas.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71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 Si existe una correlación positiva alta: Puede sugerir que los juegos más inmersivos tienden a ser mejor calificados.</a:t>
            </a:r>
          </a:p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- Si existe una correlación negativa o nula: Esto podría indicar que el tiempo de juego no es un factor decisivo para las buenas calificaciones y que otros aspectos (historia, gráficos, mecánicas) tienen un peso mayor.</a:t>
            </a:r>
          </a:p>
          <a:p>
            <a:r>
              <a:rPr lang="es-ES" b="1" dirty="0"/>
              <a:t>Conclusión del Gráfico:</a:t>
            </a:r>
          </a:p>
          <a:p>
            <a:r>
              <a:rPr lang="es-ES" dirty="0"/>
              <a:t>El gráfico muestra que </a:t>
            </a:r>
            <a:r>
              <a:rPr lang="es-ES" b="1" dirty="0"/>
              <a:t>la mayoría de los juegos tienen un tiempo promedio jugado bajo (menos de 25 horas), pero reciben calificaciones relativamente altas (entre 3 y 4 estrellas).</a:t>
            </a:r>
            <a:r>
              <a:rPr lang="es-ES" dirty="0"/>
              <a:t> Esto sugiere que muchos juegos, a pesar de ser bien valorados, son jugados solo por períodos cortos, lo que podría indicar: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Juegos cortos pero de alta calidad:</a:t>
            </a:r>
            <a:r>
              <a:rPr lang="es-ES" dirty="0"/>
              <a:t> Muchos de estos juegos podrían ser títulos de narrativa lineal o experiencias condensadas con alto nivel de detalle.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Poca relación directa entre tiempo y calificación:</a:t>
            </a:r>
            <a:r>
              <a:rPr lang="es-ES" dirty="0"/>
              <a:t> El tiempo de juego no siempre es un indicador de satisfacción. Juegos largos no necesariamente reciben mejores calificaciones.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Valores atípicos significativos:</a:t>
            </a:r>
            <a:r>
              <a:rPr lang="es-ES" dirty="0"/>
              <a:t> Los juegos con más de 100 horas de tiempo jugado suelen ser menos frecuentes pero podrían ser títulos como </a:t>
            </a:r>
            <a:r>
              <a:rPr lang="es-ES" dirty="0" err="1"/>
              <a:t>RPGs</a:t>
            </a:r>
            <a:r>
              <a:rPr lang="es-ES" dirty="0"/>
              <a:t> o mundos abiertos que ofrecen contenido extensivo.</a:t>
            </a:r>
          </a:p>
          <a:p>
            <a:r>
              <a:rPr lang="es-ES" b="1" dirty="0"/>
              <a:t>Implicaciones: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Si el objetivo es mejorar la retención de los jugadores, podría ser útil identificar qué hace que ciertos juegos mantengan a los usuarios durante más tiempo.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Segmentar por géneros ayudaría a entender si estos patrones cambian dependiendo del tipo de juego.</a:t>
            </a:r>
          </a:p>
          <a:p>
            <a:r>
              <a:rPr lang="es-ES" dirty="0"/>
              <a:t>En resumen, este análisis destaca la importancia de comprender tanto el contenido como las expectativas del jugador más allá del tiempo invertido para interpretar correctamente el éxito de un título.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076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Análisis: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Predominio de los géneros </a:t>
            </a:r>
            <a:r>
              <a:rPr lang="es-ES" b="1" dirty="0" err="1"/>
              <a:t>Action</a:t>
            </a:r>
            <a:r>
              <a:rPr lang="es-ES" b="1" dirty="0"/>
              <a:t>, Indie y Adventure: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géneros </a:t>
            </a:r>
            <a:r>
              <a:rPr lang="es-ES" b="1" dirty="0" err="1"/>
              <a:t>Action</a:t>
            </a:r>
            <a:r>
              <a:rPr lang="es-ES" dirty="0"/>
              <a:t> y </a:t>
            </a:r>
            <a:r>
              <a:rPr lang="es-ES" b="1" dirty="0"/>
              <a:t>Indie</a:t>
            </a:r>
            <a:r>
              <a:rPr lang="es-ES" dirty="0"/>
              <a:t> dominan con mayor frecuencia, seguidos por </a:t>
            </a:r>
            <a:r>
              <a:rPr lang="es-ES" b="1" dirty="0"/>
              <a:t>Adventure</a:t>
            </a:r>
            <a:r>
              <a:rPr lang="es-E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refleja las tendencias actuales de la industria, donde los juegos de acción y aventura suelen ser los más populares y los desarrolladores independientes han tomado un papel importante en el mercado.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Popularidad de juegos Casual y RPG: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Casual</a:t>
            </a:r>
            <a:r>
              <a:rPr lang="es-ES" dirty="0"/>
              <a:t> y </a:t>
            </a:r>
            <a:r>
              <a:rPr lang="es-ES" b="1" dirty="0"/>
              <a:t>RPG</a:t>
            </a:r>
            <a:r>
              <a:rPr lang="es-ES" dirty="0"/>
              <a:t> también tienen una representación considerable, lo que indica una fuerte demanda de experiencias tanto accesibles como profundas en términos narrativos.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juegos de </a:t>
            </a:r>
            <a:r>
              <a:rPr lang="es-ES" b="1" dirty="0"/>
              <a:t>RPG</a:t>
            </a:r>
            <a:r>
              <a:rPr lang="es-ES" dirty="0"/>
              <a:t> suelen atraer a jugadores que buscan una experiencia más inmersiva y prolongada.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Menor frecuencia de </a:t>
            </a:r>
            <a:r>
              <a:rPr lang="es-ES" b="1" dirty="0" err="1"/>
              <a:t>Puzzle</a:t>
            </a:r>
            <a:r>
              <a:rPr lang="es-ES" b="1" dirty="0"/>
              <a:t> y Arcade: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géneros </a:t>
            </a:r>
            <a:r>
              <a:rPr lang="es-ES" b="1" dirty="0" err="1"/>
              <a:t>Puzzle</a:t>
            </a:r>
            <a:r>
              <a:rPr lang="es-ES" dirty="0"/>
              <a:t> y </a:t>
            </a:r>
            <a:r>
              <a:rPr lang="es-ES" b="1" dirty="0"/>
              <a:t>Arcade</a:t>
            </a:r>
            <a:r>
              <a:rPr lang="es-ES" dirty="0"/>
              <a:t> tienen una presencia menor, lo que podría reflejar la evolución del mercado hacia géneros más complejos o el menor enfoque en experiencias retro y de estilo "arcade".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Demanda de géneros populares:</a:t>
            </a:r>
            <a:r>
              <a:rPr lang="es-ES" dirty="0"/>
              <a:t> Los juegos de acción y aventura, tanto AAA como Indie, representan el grueso del contenido, lo que indica que los jugadores prefieren experiencias dinámicas e inmersivas.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Diversificación de experiencias:</a:t>
            </a:r>
            <a:r>
              <a:rPr lang="es-ES" dirty="0"/>
              <a:t> La presencia de géneros casuales y RPG sugiere un equilibrio entre juegos accesibles y profundos.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Oportunidad en nichos:</a:t>
            </a:r>
            <a:r>
              <a:rPr lang="es-ES" dirty="0"/>
              <a:t> Aunque los géneros </a:t>
            </a:r>
            <a:r>
              <a:rPr lang="es-ES" dirty="0" err="1"/>
              <a:t>Puzzle</a:t>
            </a:r>
            <a:r>
              <a:rPr lang="es-ES" dirty="0"/>
              <a:t> y Arcade tienen menos presencia, pueden representar un nicho con menos competencia y un público leal.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030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b="1" dirty="0"/>
              <a:t>Interpretación del Gráfico: Etiquetas Más Comunes en Juegos Mejor Calificados</a:t>
            </a:r>
          </a:p>
          <a:p>
            <a:r>
              <a:rPr lang="es-ES" dirty="0"/>
              <a:t>El gráfico muestra la cantidad de veces que ciertas etiquetas aparecen en los juegos mejor calificados. Aquí algunos puntos clave:</a:t>
            </a:r>
          </a:p>
          <a:p>
            <a:r>
              <a:rPr lang="es-ES" b="1" dirty="0"/>
              <a:t>1. Dominancia de "Un Jugador"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etiqueta </a:t>
            </a:r>
            <a:r>
              <a:rPr lang="es-ES" b="1" dirty="0"/>
              <a:t>"Un Jugador"</a:t>
            </a:r>
            <a:r>
              <a:rPr lang="es-ES" dirty="0"/>
              <a:t> es la más común con una frecuencia mucho mayor, lo que indica que los juegos enfocados en experiencias para un solo jugador son muy valorados.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Esto puede deberse a la calidad narrativa, la inmersión y la dedicación en la jugabilidad individual.</a:t>
            </a:r>
          </a:p>
          <a:p>
            <a:r>
              <a:rPr lang="es-ES" b="1" dirty="0"/>
              <a:t>2. Importancia de la Experiencia del 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Logros de </a:t>
            </a:r>
            <a:r>
              <a:rPr lang="es-ES" b="1" dirty="0" err="1"/>
              <a:t>Steam</a:t>
            </a:r>
            <a:r>
              <a:rPr lang="es-ES" dirty="0"/>
              <a:t>, </a:t>
            </a:r>
            <a:r>
              <a:rPr lang="es-ES" b="1" dirty="0"/>
              <a:t>Nube de </a:t>
            </a:r>
            <a:r>
              <a:rPr lang="es-ES" b="1" dirty="0" err="1"/>
              <a:t>Steam</a:t>
            </a:r>
            <a:r>
              <a:rPr lang="es-ES" dirty="0"/>
              <a:t> y </a:t>
            </a:r>
            <a:r>
              <a:rPr lang="es-ES" b="1" dirty="0"/>
              <a:t>Soporte de Control Completo</a:t>
            </a:r>
            <a:r>
              <a:rPr lang="es-ES" dirty="0"/>
              <a:t> son etiquetas relevantes. Esto sugiere que los jugadores mejor calificados aprecian juegos que tienen: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Funciones de accesibilidad (como jugar con control en lugar de teclado).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Sistemas de logros y guardado en la nube, que enriquecen la experiencia.</a:t>
            </a:r>
          </a:p>
          <a:p>
            <a:r>
              <a:rPr lang="es-ES" b="1" dirty="0"/>
              <a:t>3. Gusto por el Estilo y el Ambiente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Las etiquetas </a:t>
            </a:r>
            <a:r>
              <a:rPr lang="es-ES" b="1" dirty="0"/>
              <a:t>Atmosférico</a:t>
            </a:r>
            <a:r>
              <a:rPr lang="es-ES" dirty="0"/>
              <a:t> y </a:t>
            </a:r>
            <a:r>
              <a:rPr lang="es-ES" b="1" dirty="0"/>
              <a:t>Excelente Banda Sonora</a:t>
            </a:r>
            <a:r>
              <a:rPr lang="es-ES" dirty="0"/>
              <a:t> aparecen con frecuencia.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Esto demuestra que los jugadores valoran la ambientación y la música como elementos que complementan y enriquecen la jugabilidad.</a:t>
            </a:r>
          </a:p>
          <a:p>
            <a:r>
              <a:rPr lang="es-ES" b="1" dirty="0"/>
              <a:t>4. Juegos Multijugador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Aunque el multijugador es relevante, se encuentra por debajo de las etiquetas de un jugador, lo que puede sugerir que, en términos de calificaciones altas, las experiencias individuales destacan más.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359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Análisis ANOVA o t-test para ver si ciertos géneros o etiquetas influyen en las calificaciones.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**Conclusión:**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 prueba ANOVA muestra que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**hay diferencias estadísticamente significativas en las calificaciones (</a:t>
            </a:r>
            <a:r>
              <a:rPr lang="es-ES" b="1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`rating`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según el género**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Esto indica que, al menos, un grupo de géneros tiene una media de calificación distinta de los demás.</a:t>
            </a:r>
          </a:p>
          <a:p>
            <a:endParaRPr lang="es-ES" dirty="0"/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**Análisis por Género:**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Acción**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Generalmente ancho en las calificaciones entre 4.0 y 4.5, lo que indica que la mayoría de los juegos de este género tienen calificaciones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cerca de 4.4, entonces la mitad de los juegos tienen calificaciones por debajo de 4.4 y la otra mitad por encima.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Las puntas indican juegos que pueden tener calificaciones muy bajas (por debajo de 3.5) y algunos excepcionales con 5.0.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Aventura**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Más ancho en la parte media (4.0), lo que indica una distribución centrada en calificaciones buenas, pero no necesariamente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significa que la mitad de los juegos de aventura tienen calificaciones promedio.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**Distribución:**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más ancho por debajo de la mediana, significa que hay una tendencia hacia calificaciones más bajas en comparación con "Acción".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RPG (Rol)**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tener una distribución más amplia, indicando que algunos juegos son muy bien calificados (4.5+) y otros no tanto.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Por ejemplo, si está cerca de 4.2, sugiere que la mayoría de los juegos son buenos, pero pueden no alcanzar calificaciones perfectas.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Algunos juegos de rol podrían estar por debajo de 3.0, mostrando títulos menos populares.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**4. Indie**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Suele ser más ancho en la parte baja (3.5 a 4.0) y más delgado en los extremos, indicando que hay muchos juegos indie con calificaciones medianas y pocos con calificaciones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baja (por ejemplo, 3.8), la mitad de los juegos tienen calificaciones menores a este valor.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**Observación:**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En este género, es común tener juegos experimentales que no reciben puntuaciones perfectas.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**5. Estrategia**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ser más uniforme, con pocos picos anchos, lo que significa que las calificaciones están bien distribuidas.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indica que la mitad de los juegos están en un nivel bueno, pero no necesariamente muy destacado.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**Puntas:**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Indican que algunos juegos de estrategia pueden recibir calificaciones muy bajas o excepcionalmente altas.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**Resumen:**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violin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plot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permite ver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**Acción**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**RPG**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tienden a tener calificaciones altas y consistentes, mientras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**Indie**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**Estrategia**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pueden tener más variación en las calificaciones.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15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11" Type="http://schemas.openxmlformats.org/officeDocument/2006/relationships/image" Target="../media/image33.png"/><Relationship Id="rId5" Type="http://schemas.openxmlformats.org/officeDocument/2006/relationships/image" Target="../media/image5.sv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.svg"/><Relationship Id="rId7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5.jp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jpe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jpg"/><Relationship Id="rId4" Type="http://schemas.openxmlformats.org/officeDocument/2006/relationships/image" Target="../media/image3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jpg"/><Relationship Id="rId3" Type="http://schemas.openxmlformats.org/officeDocument/2006/relationships/image" Target="../media/image16.jpeg"/><Relationship Id="rId7" Type="http://schemas.openxmlformats.org/officeDocument/2006/relationships/image" Target="../media/image5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chart" Target="../charts/chart2.xml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33618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57558" y="4989611"/>
            <a:ext cx="9772883" cy="30777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CLASIFICACIONES, TENDENCIAS Y EVOLUCIÓN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83723" y="1412970"/>
            <a:ext cx="1653569" cy="4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4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STEAM 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044514" y="2408650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2506900" y="2460521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2087208" y="6806107"/>
            <a:ext cx="478334" cy="478334"/>
          </a:xfrm>
          <a:custGeom>
            <a:avLst/>
            <a:gdLst/>
            <a:ahLst/>
            <a:cxnLst/>
            <a:rect l="l" t="t" r="r" b="b"/>
            <a:pathLst>
              <a:path w="478334" h="478334">
                <a:moveTo>
                  <a:pt x="0" y="0"/>
                </a:moveTo>
                <a:lnTo>
                  <a:pt x="478335" y="0"/>
                </a:lnTo>
                <a:lnTo>
                  <a:pt x="478335" y="478335"/>
                </a:lnTo>
                <a:lnTo>
                  <a:pt x="0" y="478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2700000">
            <a:off x="13162898" y="6998707"/>
            <a:ext cx="307802" cy="307802"/>
          </a:xfrm>
          <a:custGeom>
            <a:avLst/>
            <a:gdLst/>
            <a:ahLst/>
            <a:cxnLst/>
            <a:rect l="l" t="t" r="r" b="b"/>
            <a:pathLst>
              <a:path w="307802" h="307802">
                <a:moveTo>
                  <a:pt x="0" y="0"/>
                </a:moveTo>
                <a:lnTo>
                  <a:pt x="307801" y="0"/>
                </a:lnTo>
                <a:lnTo>
                  <a:pt x="307801" y="307801"/>
                </a:lnTo>
                <a:lnTo>
                  <a:pt x="0" y="30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B497F7F9-249D-F134-6DB3-BB83B0DE4777}"/>
              </a:ext>
            </a:extLst>
          </p:cNvPr>
          <p:cNvSpPr txBox="1"/>
          <p:nvPr/>
        </p:nvSpPr>
        <p:spPr>
          <a:xfrm>
            <a:off x="3837292" y="2779505"/>
            <a:ext cx="11600296" cy="20313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highlight>
                  <a:srgbClr val="000000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Análisis</a:t>
            </a:r>
            <a:r>
              <a:rPr lang="en-US" sz="6600" b="1" dirty="0">
                <a:solidFill>
                  <a:schemeClr val="bg1"/>
                </a:solidFill>
                <a:highlight>
                  <a:srgbClr val="000000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 </a:t>
            </a:r>
            <a:r>
              <a:rPr lang="en-US" sz="6600" dirty="0">
                <a:solidFill>
                  <a:schemeClr val="bg1"/>
                </a:solidFill>
                <a:highlight>
                  <a:srgbClr val="000000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Exploratorio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de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datos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 de los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videojuegos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00"/>
              </a:highlight>
              <a:latin typeface="Franklin Gothic Demi" panose="020B0703020102020204" pitchFamily="34" charset="0"/>
              <a:cs typeface="Poppins"/>
              <a:sym typeface="BP Imperial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-1676400" y="3590063"/>
            <a:ext cx="21856448" cy="1539574"/>
            <a:chOff x="0" y="0"/>
            <a:chExt cx="5756431" cy="4054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437A13-2AD4-2B33-714E-ED642C0C2C80}"/>
              </a:ext>
            </a:extLst>
          </p:cNvPr>
          <p:cNvSpPr/>
          <p:nvPr/>
        </p:nvSpPr>
        <p:spPr>
          <a:xfrm>
            <a:off x="7717914" y="2943335"/>
            <a:ext cx="9946257" cy="5876634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D664E89-0B4C-5B6E-D750-F4123E5648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14" y="2557848"/>
            <a:ext cx="10751686" cy="6003440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CBF30429-3D31-F52C-B7F5-135C35FEBE6A}"/>
              </a:ext>
            </a:extLst>
          </p:cNvPr>
          <p:cNvSpPr txBox="1"/>
          <p:nvPr/>
        </p:nvSpPr>
        <p:spPr>
          <a:xfrm>
            <a:off x="289944" y="3737109"/>
            <a:ext cx="73771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 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Géneros como Acción y RPG tienden a tener calificaciones altas y consistentes, mientras que géneros como Indie y Estrategia pueden tener más variación en las calificaciones.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DBAB5F5C-0BBF-1F86-27D6-8940DA6FF3C7}"/>
              </a:ext>
            </a:extLst>
          </p:cNvPr>
          <p:cNvSpPr txBox="1"/>
          <p:nvPr/>
        </p:nvSpPr>
        <p:spPr>
          <a:xfrm>
            <a:off x="6393898" y="577978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Calificaciones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89556823-1559-1C82-CF38-A1171EC2E5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" y="5559568"/>
            <a:ext cx="6101994" cy="3853891"/>
          </a:xfrm>
          <a:prstGeom prst="rect">
            <a:avLst/>
          </a:prstGeom>
        </p:spPr>
      </p:pic>
      <p:sp>
        <p:nvSpPr>
          <p:cNvPr id="45" name="TextBox 7">
            <a:extLst>
              <a:ext uri="{FF2B5EF4-FFF2-40B4-BE49-F238E27FC236}">
                <a16:creationId xmlns:a16="http://schemas.microsoft.com/office/drawing/2014/main" id="{6D75D40E-3CB4-3F16-5562-15DBD42F2FD3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410131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1616531" y="8060568"/>
            <a:ext cx="22237449" cy="4865697"/>
            <a:chOff x="0" y="-123825"/>
            <a:chExt cx="5856777" cy="1281499"/>
          </a:xfrm>
        </p:grpSpPr>
        <p:sp>
          <p:nvSpPr>
            <p:cNvPr id="6" name="Freeform 6"/>
            <p:cNvSpPr/>
            <p:nvPr/>
          </p:nvSpPr>
          <p:spPr>
            <a:xfrm>
              <a:off x="100346" y="75219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35F0B29-F0FE-9FD3-DC5D-40BE2EDEEF95}"/>
              </a:ext>
            </a:extLst>
          </p:cNvPr>
          <p:cNvSpPr/>
          <p:nvPr/>
        </p:nvSpPr>
        <p:spPr>
          <a:xfrm>
            <a:off x="0" y="2518423"/>
            <a:ext cx="18288000" cy="5437039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0199" y="57479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66873" y="16859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14800" y="574792"/>
            <a:ext cx="9855759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popularidad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juegos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año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B8642DB-66CC-5113-8BF0-C0332A5E033D}"/>
              </a:ext>
            </a:extLst>
          </p:cNvPr>
          <p:cNvSpPr txBox="1"/>
          <p:nvPr/>
        </p:nvSpPr>
        <p:spPr>
          <a:xfrm>
            <a:off x="616580" y="8168635"/>
            <a:ext cx="12870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 -Pico de popularidad: Entre 2015 y 2016, el número de juegos agregados a favoritos alcanzó su            punto más alto.</a:t>
            </a:r>
          </a:p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-Indie y </a:t>
            </a:r>
            <a:r>
              <a:rPr lang="es-E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Action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sigue siendo un género dominante en términos de popularidad en los últimos años.</a:t>
            </a:r>
            <a:endParaRPr lang="es-ES" sz="2000" dirty="0">
              <a:solidFill>
                <a:schemeClr val="bg1"/>
              </a:solidFill>
              <a:latin typeface="Poppins"/>
              <a:cs typeface="Poppins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2B94EB2-5598-C235-8968-9BF1AF4B2C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445"/>
            <a:ext cx="8229600" cy="545608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40A703A-49AD-18A1-68AF-11F7669FB5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405" y="2550445"/>
            <a:ext cx="9084790" cy="54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3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99555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3048000" y="731961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096000" y="2501265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632871" y="2501264"/>
            <a:ext cx="4626429" cy="2623185"/>
            <a:chOff x="0" y="0"/>
            <a:chExt cx="6350000" cy="3600450"/>
          </a:xfrm>
          <a:blipFill>
            <a:blip r:embed="rId9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81000" y="5448300"/>
            <a:ext cx="18669000" cy="451703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5696C0C-474F-7599-8417-8B6E74B230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5" y="5674042"/>
            <a:ext cx="7703930" cy="4223385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E0BB78C8-07E5-27A4-7BDD-EF17CC5ECE59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30565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4661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6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2819400" y="711143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873561" y="259754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854925" y="2579934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04800" y="5448300"/>
            <a:ext cx="18897600" cy="436919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2735F8-811F-BD12-C3DA-B92C8AE577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25" y="5593808"/>
            <a:ext cx="5434613" cy="3962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402A81-2C0E-1E39-3706-55B800298C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6" y="5679246"/>
            <a:ext cx="5659508" cy="38769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510F9E-7BB2-3C49-0FB6-B731CDD30F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013" y="5679246"/>
            <a:ext cx="5588401" cy="3662128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A8D7810-907A-C794-4136-0434061E0E88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347142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 48">
            <a:extLst>
              <a:ext uri="{FF2B5EF4-FFF2-40B4-BE49-F238E27FC236}">
                <a16:creationId xmlns:a16="http://schemas.microsoft.com/office/drawing/2014/main" id="{A03F5531-6EA4-B7F0-A001-94DDCA198723}"/>
              </a:ext>
            </a:extLst>
          </p:cNvPr>
          <p:cNvSpPr/>
          <p:nvPr/>
        </p:nvSpPr>
        <p:spPr>
          <a:xfrm>
            <a:off x="8079197" y="4034077"/>
            <a:ext cx="9914558" cy="5492421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3" y="2174486"/>
            <a:ext cx="6801582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 general, los críticos suelen tener calificaciones más consistentes y en muchos casos más altas, pero eso no siempre significa que "ganan"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8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201857" cy="5492422"/>
            <a:chOff x="0" y="0"/>
            <a:chExt cx="496052" cy="850920"/>
          </a:xfrm>
          <a:blipFill>
            <a:blip r:embed="rId9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6908378" y="338352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Diferencias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y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43019D27-E6AE-A528-F241-BF4866333CDF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0DFD9C4-8933-D5E7-BFF4-EF379EF94E2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6C458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221589" y="4252995"/>
            <a:ext cx="9629775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4A183444-8CA3-B502-8615-07C6CA06B38E}"/>
              </a:ext>
            </a:extLst>
          </p:cNvPr>
          <p:cNvSpPr/>
          <p:nvPr/>
        </p:nvSpPr>
        <p:spPr>
          <a:xfrm>
            <a:off x="8603744" y="3612128"/>
            <a:ext cx="9515323" cy="529896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6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2" y="2353404"/>
            <a:ext cx="7736117" cy="147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Ganan" los críticos en términos de estabilidad y calificaciones altas en promedio pero Sin embargo, la percepción del éxito de un juego depende también de la comunidad de jugadores</a:t>
            </a:r>
          </a:p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- Si el objetivo es satisfacer al jugador, los usuarios tienen la última palabra</a:t>
            </a:r>
            <a:endParaRPr lang="es-ES" sz="1400" dirty="0">
              <a:solidFill>
                <a:schemeClr val="bg1"/>
              </a:solidFill>
              <a:effectLst/>
              <a:highlight>
                <a:srgbClr val="1F1F1F"/>
              </a:highligh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40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  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389502" cy="5492422"/>
            <a:chOff x="0" y="0"/>
            <a:chExt cx="496052" cy="850920"/>
          </a:xfrm>
          <a:blipFill>
            <a:blip r:embed="rId8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5867400" y="321668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VS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Metacritics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51E2A3D-44C4-0C0F-E68A-6BB890B1D5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12" y="3612128"/>
            <a:ext cx="9227056" cy="5298962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7D9B1BB2-240D-BC13-FECB-8B43A9A287C6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95968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23941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91000" y="843584"/>
            <a:ext cx="11658600" cy="1523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es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goty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mi dataset?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" y="7419936"/>
            <a:ext cx="1066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Estos juegos no solo destacan por sus gráficos y mecánicas, sino también por sus </a:t>
            </a:r>
            <a:r>
              <a:rPr lang="es-ES" sz="2000" b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historias y el nivel de libertad</a:t>
            </a:r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que ofrecen a los jugadores. Además, todos han sido apoyados por un desarrollo detallado y actualizaciones consistentes que fortalecieron la experiencia con el tiempo.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42347C9-2AC6-E21F-9E23-34D2AA0D1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300006"/>
            <a:ext cx="5638800" cy="3686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5" name="Tabla 34">
            <a:extLst>
              <a:ext uri="{FF2B5EF4-FFF2-40B4-BE49-F238E27FC236}">
                <a16:creationId xmlns:a16="http://schemas.microsoft.com/office/drawing/2014/main" id="{9E53AB34-CA30-6DDF-ED36-F3D49F0AF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460467"/>
              </p:ext>
            </p:extLst>
          </p:nvPr>
        </p:nvGraphicFramePr>
        <p:xfrm>
          <a:off x="571500" y="2956994"/>
          <a:ext cx="10096499" cy="3302000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{00A15C55-8517-42AA-B614-E9B94910E393}</a:tableStyleId>
              </a:tblPr>
              <a:tblGrid>
                <a:gridCol w="2303263">
                  <a:extLst>
                    <a:ext uri="{9D8B030D-6E8A-4147-A177-3AD203B41FA5}">
                      <a16:colId xmlns:a16="http://schemas.microsoft.com/office/drawing/2014/main" val="2029989085"/>
                    </a:ext>
                  </a:extLst>
                </a:gridCol>
                <a:gridCol w="1735336">
                  <a:extLst>
                    <a:ext uri="{9D8B030D-6E8A-4147-A177-3AD203B41FA5}">
                      <a16:colId xmlns:a16="http://schemas.microsoft.com/office/drawing/2014/main" val="131313670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4258955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21726123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01364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Metacritic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Lanzameinto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last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us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Remastered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2014-07-29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4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Red </a:t>
                      </a:r>
                      <a:r>
                        <a:rPr lang="es-ES" dirty="0" err="1"/>
                        <a:t>Dead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Redemption</a:t>
                      </a:r>
                      <a:r>
                        <a:rPr lang="es-E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2018-10-26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03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God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war</a:t>
                      </a:r>
                      <a:r>
                        <a:rPr lang="es-ES" dirty="0"/>
                        <a:t>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2018-04-20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0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witcher</a:t>
                      </a:r>
                      <a:r>
                        <a:rPr lang="es-ES" dirty="0"/>
                        <a:t> 3:  Wild Hunt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2015-05-18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55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legend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zelda</a:t>
                      </a:r>
                      <a:r>
                        <a:rPr lang="es-ES" dirty="0"/>
                        <a:t>: </a:t>
                      </a:r>
                      <a:r>
                        <a:rPr lang="es-ES" dirty="0" err="1"/>
                        <a:t>Tears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Kingdom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2023-05-12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83562"/>
                  </a:ext>
                </a:extLst>
              </a:tr>
            </a:tbl>
          </a:graphicData>
        </a:graphic>
      </p:graphicFrame>
      <p:sp>
        <p:nvSpPr>
          <p:cNvPr id="36" name="TextBox 10">
            <a:extLst>
              <a:ext uri="{FF2B5EF4-FFF2-40B4-BE49-F238E27FC236}">
                <a16:creationId xmlns:a16="http://schemas.microsoft.com/office/drawing/2014/main" id="{5D394954-8AB5-2C66-A70E-98CC608763E0}"/>
              </a:ext>
            </a:extLst>
          </p:cNvPr>
          <p:cNvSpPr txBox="1"/>
          <p:nvPr/>
        </p:nvSpPr>
        <p:spPr>
          <a:xfrm>
            <a:off x="1828800" y="413530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224049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7216" y="-266699"/>
            <a:ext cx="10984213" cy="10749680"/>
            <a:chOff x="-4483218" y="2208953"/>
            <a:chExt cx="6876666" cy="6350000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-4483218" y="2208953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0617" y="6474819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64799" y="1070604"/>
            <a:ext cx="5874174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5"/>
              </a:lnSpc>
            </a:pPr>
            <a:r>
              <a:rPr lang="es-ES" sz="2000" dirty="0">
                <a:solidFill>
                  <a:srgbClr val="FFFFFF"/>
                </a:solidFill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Franklin Gothic Demi" panose="020B0703020102020204" pitchFamily="34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0408" y="1817524"/>
            <a:ext cx="7294821" cy="154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6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Conclusione</a:t>
            </a:r>
            <a:r>
              <a:rPr lang="en-US" sz="6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58322" y="6948535"/>
            <a:ext cx="7175427" cy="177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Equipos de Marketing: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Énfasis en Reseñas y Percepción: 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diferencia entre las calificaciones de usuarios y de críticos resalta la importancia de la percepción de los jugadores para el éxito comercial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37127" y="3962281"/>
            <a:ext cx="6806874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Desarrolladores de Videojuegos:</a:t>
            </a:r>
          </a:p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-Optimización de Juegos: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las horas de juego promedio y los géneros populares indican qué elementos mantienen el interés de los jugadores.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7547" y="6646059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25581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519440" y="59896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64799" y="1070604"/>
            <a:ext cx="1653569" cy="45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532" i="1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ESPORT GAME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11144" y="144039"/>
            <a:ext cx="10984213" cy="10142961"/>
            <a:chOff x="0" y="0"/>
            <a:chExt cx="6876666" cy="6350000"/>
          </a:xfrm>
          <a:blipFill>
            <a:blip r:embed="rId7"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35" name="Freeform 35"/>
          <p:cNvSpPr/>
          <p:nvPr/>
        </p:nvSpPr>
        <p:spPr>
          <a:xfrm flipH="1">
            <a:off x="16766060" y="-1398041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7"/>
                </a:lnTo>
                <a:lnTo>
                  <a:pt x="2975126" y="3718907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2700000">
            <a:off x="10739565" y="8313295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0" y="0"/>
                </a:lnTo>
                <a:lnTo>
                  <a:pt x="578560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2700000">
            <a:off x="10269066" y="8371320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6"/>
                </a:lnTo>
                <a:lnTo>
                  <a:pt x="0" y="372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8CD330D6-68D8-BA98-DBCB-B7BB77A5B51C}"/>
              </a:ext>
            </a:extLst>
          </p:cNvPr>
          <p:cNvGrpSpPr/>
          <p:nvPr/>
        </p:nvGrpSpPr>
        <p:grpSpPr>
          <a:xfrm>
            <a:off x="8951859" y="845580"/>
            <a:ext cx="1296180" cy="4297920"/>
            <a:chOff x="-166669" y="-1045862"/>
            <a:chExt cx="379644" cy="125883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179BF5D0-FFF9-378F-B480-EBE885A80BA3}"/>
                </a:ext>
              </a:extLst>
            </p:cNvPr>
            <p:cNvSpPr/>
            <p:nvPr/>
          </p:nvSpPr>
          <p:spPr>
            <a:xfrm>
              <a:off x="-166669" y="-1045862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r>
                <a:rPr lang="es-ES" dirty="0"/>
                <a:t>				</a:t>
              </a:r>
            </a:p>
          </p:txBody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C71990D7-47AF-0123-8D96-1B2DB75D25F8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46" name="TextBox 25">
            <a:extLst>
              <a:ext uri="{FF2B5EF4-FFF2-40B4-BE49-F238E27FC236}">
                <a16:creationId xmlns:a16="http://schemas.microsoft.com/office/drawing/2014/main" id="{65756BA9-779A-6804-2EB9-F45E972BA6EC}"/>
              </a:ext>
            </a:extLst>
          </p:cNvPr>
          <p:cNvSpPr txBox="1"/>
          <p:nvPr/>
        </p:nvSpPr>
        <p:spPr>
          <a:xfrm>
            <a:off x="9065403" y="1053920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48" name="Group 10">
            <a:extLst>
              <a:ext uri="{FF2B5EF4-FFF2-40B4-BE49-F238E27FC236}">
                <a16:creationId xmlns:a16="http://schemas.microsoft.com/office/drawing/2014/main" id="{2B2C0313-84DA-EA2E-27F8-6A55B0165077}"/>
              </a:ext>
            </a:extLst>
          </p:cNvPr>
          <p:cNvGrpSpPr/>
          <p:nvPr/>
        </p:nvGrpSpPr>
        <p:grpSpPr>
          <a:xfrm>
            <a:off x="9586176" y="3987751"/>
            <a:ext cx="727139" cy="727139"/>
            <a:chOff x="0" y="0"/>
            <a:chExt cx="212975" cy="212975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5C16312-C5E7-4ED9-A580-CE819F7E522D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FA21630F-C4C1-3423-3FE8-20B49A13664A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51" name="TextBox 25">
            <a:extLst>
              <a:ext uri="{FF2B5EF4-FFF2-40B4-BE49-F238E27FC236}">
                <a16:creationId xmlns:a16="http://schemas.microsoft.com/office/drawing/2014/main" id="{D147283D-6E2B-6840-9E0D-AED62A36643C}"/>
              </a:ext>
            </a:extLst>
          </p:cNvPr>
          <p:cNvSpPr txBox="1"/>
          <p:nvPr/>
        </p:nvSpPr>
        <p:spPr>
          <a:xfrm>
            <a:off x="9647658" y="4169582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77DB53C8-DA64-FCD4-6F94-1E55294E1507}"/>
              </a:ext>
            </a:extLst>
          </p:cNvPr>
          <p:cNvSpPr txBox="1"/>
          <p:nvPr/>
        </p:nvSpPr>
        <p:spPr>
          <a:xfrm>
            <a:off x="10191960" y="1352909"/>
            <a:ext cx="7522130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y Directivos: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Estrategia de Portafolio: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Identificar cuáles géneros tienen un crecimiento constante (como acción y RPG) y cuáles tienen más fluctuaciones (indie, estrategia) permite diversificar las apuestas y manejar mejor los riesgos.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8749B438-6FF1-87EC-440D-95EF92EF32F7}"/>
              </a:ext>
            </a:extLst>
          </p:cNvPr>
          <p:cNvSpPr txBox="1"/>
          <p:nvPr/>
        </p:nvSpPr>
        <p:spPr>
          <a:xfrm>
            <a:off x="10619741" y="4201381"/>
            <a:ext cx="680687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Inversores y Analistas de Negocios: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Previsión de Rentabilidad: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de calificación por género y la cantidad de horas jugadas permiten proyectar qué títulos tienen más potencial de generar ingresos recurrentes, como los juegos de servicio.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68196" y="251428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72085" y="363747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824698" y="252450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327543" y="364769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9860" y="917960"/>
            <a:ext cx="11786593" cy="30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74"/>
              </a:lnSpc>
            </a:pPr>
            <a:r>
              <a:rPr lang="en-US" sz="18053" i="1" dirty="0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¡Gracias!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852179" y="3791379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3314565" y="3843250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3345604" y="6937517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7" y="0"/>
                </a:lnTo>
                <a:lnTo>
                  <a:pt x="640977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377B09A-FCE1-8472-ED5F-1E49A512DD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60" y="3757826"/>
            <a:ext cx="7803918" cy="61114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58904" y="730697"/>
            <a:ext cx="9489001" cy="158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8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Conoce a tu jugador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98374" y="7493449"/>
            <a:ext cx="3807825" cy="434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Andrés M Zaragoza Q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-1229740" y="818793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7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7" y="3718908"/>
                </a:lnTo>
                <a:lnTo>
                  <a:pt x="29751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6724815" y="-1238657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2700000">
            <a:off x="11302143" y="7872085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700000">
            <a:off x="10700549" y="794627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1055414" y="3583744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1" y="0"/>
                </a:lnTo>
                <a:lnTo>
                  <a:pt x="578561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584916" y="3641768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7"/>
                </a:lnTo>
                <a:lnTo>
                  <a:pt x="0" y="372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D863BD0A-E316-7361-4C75-D69A91EE58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458200" y="3558833"/>
            <a:ext cx="1833206" cy="3666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30175" y="-65449"/>
            <a:ext cx="10982791" cy="10287000"/>
            <a:chOff x="0" y="0"/>
            <a:chExt cx="13293138" cy="12450980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3293139" cy="12450980"/>
            </a:xfrm>
            <a:custGeom>
              <a:avLst/>
              <a:gdLst/>
              <a:ahLst/>
              <a:cxnLst/>
              <a:rect l="l" t="t" r="r" b="b"/>
              <a:pathLst>
                <a:path w="13293139" h="12450980">
                  <a:moveTo>
                    <a:pt x="13293139" y="0"/>
                  </a:moveTo>
                  <a:lnTo>
                    <a:pt x="8509710" y="12450980"/>
                  </a:lnTo>
                  <a:lnTo>
                    <a:pt x="0" y="12450980"/>
                  </a:lnTo>
                  <a:lnTo>
                    <a:pt x="4727748" y="0"/>
                  </a:lnTo>
                  <a:lnTo>
                    <a:pt x="13293139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53670" y="7845088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13802" y="-2386264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00000">
            <a:off x="6179199" y="7338517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11213" y="3228613"/>
            <a:ext cx="875556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INTRODUCCIÓN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650" y="4781012"/>
            <a:ext cx="7709379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motivo de este proyecto es explorar y comprender los datos relacionados con los videojuegos para identificar tendencias, patrones, y comportamientos relevantes dentro de la industria. </a:t>
            </a:r>
          </a:p>
        </p:txBody>
      </p:sp>
      <p:sp>
        <p:nvSpPr>
          <p:cNvPr id="19" name="Freeform 19"/>
          <p:cNvSpPr/>
          <p:nvPr/>
        </p:nvSpPr>
        <p:spPr>
          <a:xfrm rot="2700000">
            <a:off x="7012390" y="7412709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9612632" y="2958072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6" y="0"/>
                </a:lnTo>
                <a:lnTo>
                  <a:pt x="739766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8992161" y="301793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8E779727-4A4F-31FA-FD23-220FEBAD2941}"/>
              </a:ext>
            </a:extLst>
          </p:cNvPr>
          <p:cNvSpPr txBox="1"/>
          <p:nvPr/>
        </p:nvSpPr>
        <p:spPr>
          <a:xfrm>
            <a:off x="1881892" y="1069687"/>
            <a:ext cx="7719308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API</a:t>
            </a:r>
            <a:r>
              <a:rPr lang="es-ES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de</a:t>
            </a:r>
            <a:r>
              <a:rPr lang="es-ES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Steam</a:t>
            </a: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endParaRPr lang="en-US" sz="2000" i="1" dirty="0">
              <a:solidFill>
                <a:schemeClr val="bg1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4241" y="2036599"/>
            <a:ext cx="10984213" cy="10142961"/>
            <a:chOff x="0" y="0"/>
            <a:chExt cx="6876666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blipFill>
              <a:blip r:embed="rId3"/>
              <a:stretch>
                <a:fillRect l="-19299" r="-1929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541581"/>
            <a:ext cx="727139" cy="727139"/>
            <a:chOff x="0" y="0"/>
            <a:chExt cx="212975" cy="212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6209" y="7047801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20377" y="1773732"/>
            <a:ext cx="7294821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Contenido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44053" y="717577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Identificación de Juegos Populares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053" y="5701693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Tendencias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Mercado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9738" y="570963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99425" y="433389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sobre el Comportamiento del Usuario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27246" y="721585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13">
            <a:extLst>
              <a:ext uri="{FF2B5EF4-FFF2-40B4-BE49-F238E27FC236}">
                <a16:creationId xmlns:a16="http://schemas.microsoft.com/office/drawing/2014/main" id="{F26720C0-B97D-A76E-4EF4-F385CE1B22C8}"/>
              </a:ext>
            </a:extLst>
          </p:cNvPr>
          <p:cNvGrpSpPr/>
          <p:nvPr/>
        </p:nvGrpSpPr>
        <p:grpSpPr>
          <a:xfrm>
            <a:off x="1026209" y="8238824"/>
            <a:ext cx="727139" cy="727139"/>
            <a:chOff x="0" y="0"/>
            <a:chExt cx="212975" cy="212975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CDDEA254-DC8E-DEC3-0629-B30B83F27858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09B4C207-0441-B235-754F-C72F4D8FC690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BC68B5EC-9C11-95EF-44EF-69EC2204DC60}"/>
              </a:ext>
            </a:extLst>
          </p:cNvPr>
          <p:cNvSpPr txBox="1"/>
          <p:nvPr/>
        </p:nvSpPr>
        <p:spPr>
          <a:xfrm>
            <a:off x="2299426" y="8172149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79B0C3B0-F356-738D-1BE3-4D8F995A501F}"/>
              </a:ext>
            </a:extLst>
          </p:cNvPr>
          <p:cNvSpPr txBox="1"/>
          <p:nvPr/>
        </p:nvSpPr>
        <p:spPr>
          <a:xfrm>
            <a:off x="1127246" y="8406873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E5E2758E-D472-2E60-6BEB-F83814FF0121}"/>
              </a:ext>
            </a:extLst>
          </p:cNvPr>
          <p:cNvSpPr/>
          <p:nvPr/>
        </p:nvSpPr>
        <p:spPr>
          <a:xfrm>
            <a:off x="9334500" y="4820360"/>
            <a:ext cx="8267700" cy="5043531"/>
          </a:xfrm>
          <a:prstGeom prst="rect">
            <a:avLst/>
          </a:prstGeom>
          <a:solidFill>
            <a:srgbClr val="79579F">
              <a:alpha val="23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276413" y="7429089"/>
            <a:ext cx="1561019" cy="1046186"/>
            <a:chOff x="0" y="0"/>
            <a:chExt cx="2081359" cy="1394915"/>
          </a:xfrm>
        </p:grpSpPr>
        <p:sp>
          <p:nvSpPr>
            <p:cNvPr id="17" name="Freeform 17"/>
            <p:cNvSpPr/>
            <p:nvPr/>
          </p:nvSpPr>
          <p:spPr>
            <a:xfrm rot="2700000">
              <a:off x="204281" y="204281"/>
              <a:ext cx="986354" cy="986354"/>
            </a:xfrm>
            <a:custGeom>
              <a:avLst/>
              <a:gdLst/>
              <a:ahLst/>
              <a:cxnLst/>
              <a:rect l="l" t="t" r="r" b="b"/>
              <a:pathLst>
                <a:path w="986354" h="986354">
                  <a:moveTo>
                    <a:pt x="0" y="0"/>
                  </a:moveTo>
                  <a:lnTo>
                    <a:pt x="986353" y="0"/>
                  </a:lnTo>
                  <a:lnTo>
                    <a:pt x="986353" y="986353"/>
                  </a:lnTo>
                  <a:lnTo>
                    <a:pt x="0" y="98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2700000">
              <a:off x="1315202" y="303203"/>
              <a:ext cx="634705" cy="634705"/>
            </a:xfrm>
            <a:custGeom>
              <a:avLst/>
              <a:gdLst/>
              <a:ahLst/>
              <a:cxnLst/>
              <a:rect l="l" t="t" r="r" b="b"/>
              <a:pathLst>
                <a:path w="634705" h="634705">
                  <a:moveTo>
                    <a:pt x="0" y="0"/>
                  </a:moveTo>
                  <a:lnTo>
                    <a:pt x="634706" y="0"/>
                  </a:lnTo>
                  <a:lnTo>
                    <a:pt x="634706" y="634706"/>
                  </a:lnTo>
                  <a:lnTo>
                    <a:pt x="0" y="634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881892" y="1069687"/>
            <a:ext cx="7719308" cy="4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Análisis y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limpieza</a:t>
            </a: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datos</a:t>
            </a: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5CD74415-718D-16B4-5B27-E437D991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346131"/>
              </p:ext>
            </p:extLst>
          </p:nvPr>
        </p:nvGraphicFramePr>
        <p:xfrm>
          <a:off x="304800" y="4991100"/>
          <a:ext cx="7709379" cy="4709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0" name="TextBox 10">
            <a:extLst>
              <a:ext uri="{FF2B5EF4-FFF2-40B4-BE49-F238E27FC236}">
                <a16:creationId xmlns:a16="http://schemas.microsoft.com/office/drawing/2014/main" id="{F5E39C67-BD0A-9725-C42C-DD0058A11506}"/>
              </a:ext>
            </a:extLst>
          </p:cNvPr>
          <p:cNvSpPr txBox="1"/>
          <p:nvPr/>
        </p:nvSpPr>
        <p:spPr>
          <a:xfrm>
            <a:off x="2395155" y="1309529"/>
            <a:ext cx="9461502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 los rotten tomatoes gaming.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DC7379CA-72C3-A38F-8225-349776FD2800}"/>
              </a:ext>
            </a:extLst>
          </p:cNvPr>
          <p:cNvSpPr txBox="1"/>
          <p:nvPr/>
        </p:nvSpPr>
        <p:spPr>
          <a:xfrm>
            <a:off x="1028699" y="3113482"/>
            <a:ext cx="7709379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categorización de </a:t>
            </a: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metacritics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muestra como un 80% de los videojuegos serían de tipo “Bueno” con una puntuación de entre 70-85 puntos. 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0808E5D-A252-3E73-03BC-4FE8C82714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47244"/>
            <a:ext cx="6463300" cy="3890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51D90FE-9DB7-15B5-2950-72DBA134CD1C}"/>
              </a:ext>
            </a:extLst>
          </p:cNvPr>
          <p:cNvSpPr/>
          <p:nvPr/>
        </p:nvSpPr>
        <p:spPr>
          <a:xfrm>
            <a:off x="9334500" y="5041918"/>
            <a:ext cx="7924800" cy="4709287"/>
          </a:xfrm>
          <a:prstGeom prst="rect">
            <a:avLst/>
          </a:prstGeom>
          <a:blipFill>
            <a:blip r:embed="rId11"/>
            <a:stretch>
              <a:fillRect b="-7098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708358" y="4636361"/>
            <a:ext cx="5579642" cy="3203656"/>
            <a:chOff x="0" y="0"/>
            <a:chExt cx="12918358" cy="7254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blipFill>
              <a:blip r:embed="rId3"/>
              <a:stretch>
                <a:fillRect t="-9360" b="-9360"/>
              </a:stretch>
            </a:blipFill>
          </p:spPr>
        </p:sp>
      </p:grp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1429" y="1316626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546100" y="112928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334F75D-B8B8-8EED-33F3-9B401074D356}"/>
              </a:ext>
            </a:extLst>
          </p:cNvPr>
          <p:cNvSpPr txBox="1"/>
          <p:nvPr/>
        </p:nvSpPr>
        <p:spPr>
          <a:xfrm>
            <a:off x="7815899" y="3588083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 juegos de rating entre 3 y 4 concentra la mayoría de usuarios que juegan en un promedio menor a 25 horas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51BFE3-D3FB-BC09-7435-15FA4701C958}"/>
              </a:ext>
            </a:extLst>
          </p:cNvPr>
          <p:cNvSpPr/>
          <p:nvPr/>
        </p:nvSpPr>
        <p:spPr>
          <a:xfrm>
            <a:off x="175976" y="3189086"/>
            <a:ext cx="7327468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36E750-FE35-49D7-68E2-007E4F1972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204" y="3522877"/>
            <a:ext cx="7640606" cy="45843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BAFD85-6B76-67F7-E405-8D78E02C1E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85" y="5647533"/>
            <a:ext cx="4782057" cy="2641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56689" y="1452519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30465" y="3265153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Encontramos algunos valores atípicos, que revelan que juegos fuera de ese rango.</a:t>
            </a:r>
          </a:p>
          <a:p>
            <a:pPr algn="just">
              <a:lnSpc>
                <a:spcPts val="3400"/>
              </a:lnSpc>
            </a:pPr>
            <a:endParaRPr lang="es-E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662327" y="99325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2C79279C-9D61-B37E-5F44-007F5A72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7157"/>
              </p:ext>
            </p:extLst>
          </p:nvPr>
        </p:nvGraphicFramePr>
        <p:xfrm>
          <a:off x="7883798" y="5179179"/>
          <a:ext cx="4512105" cy="2317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562">
                  <a:extLst>
                    <a:ext uri="{9D8B030D-6E8A-4147-A177-3AD203B41FA5}">
                      <a16:colId xmlns:a16="http://schemas.microsoft.com/office/drawing/2014/main" val="136958702"/>
                    </a:ext>
                  </a:extLst>
                </a:gridCol>
                <a:gridCol w="1599139">
                  <a:extLst>
                    <a:ext uri="{9D8B030D-6E8A-4147-A177-3AD203B41FA5}">
                      <a16:colId xmlns:a16="http://schemas.microsoft.com/office/drawing/2014/main" val="3067709851"/>
                    </a:ext>
                  </a:extLst>
                </a:gridCol>
                <a:gridCol w="1350404">
                  <a:extLst>
                    <a:ext uri="{9D8B030D-6E8A-4147-A177-3AD203B41FA5}">
                      <a16:colId xmlns:a16="http://schemas.microsoft.com/office/drawing/2014/main" val="3472993749"/>
                    </a:ext>
                  </a:extLst>
                </a:gridCol>
              </a:tblGrid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Name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Playtime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rating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044617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Persona 5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4.36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282848"/>
                  </a:ext>
                </a:extLst>
              </a:tr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Roblox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173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93487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Ashesh</a:t>
                      </a:r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 Cricket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130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177839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Akash: Path of the Five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100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061124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Duck Life: Battle 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186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159960"/>
                  </a:ext>
                </a:extLst>
              </a:tr>
            </a:tbl>
          </a:graphicData>
        </a:graphic>
      </p:graphicFrame>
      <p:grpSp>
        <p:nvGrpSpPr>
          <p:cNvPr id="23" name="Group 4">
            <a:extLst>
              <a:ext uri="{FF2B5EF4-FFF2-40B4-BE49-F238E27FC236}">
                <a16:creationId xmlns:a16="http://schemas.microsoft.com/office/drawing/2014/main" id="{256E7835-C90A-76C6-598F-EAB3A0164E7E}"/>
              </a:ext>
            </a:extLst>
          </p:cNvPr>
          <p:cNvGrpSpPr/>
          <p:nvPr/>
        </p:nvGrpSpPr>
        <p:grpSpPr>
          <a:xfrm>
            <a:off x="12708358" y="4636361"/>
            <a:ext cx="5579642" cy="3203656"/>
            <a:chOff x="0" y="0"/>
            <a:chExt cx="12918358" cy="7254126"/>
          </a:xfrm>
          <a:blipFill>
            <a:blip r:embed="rId11"/>
            <a:stretch>
              <a:fillRect/>
            </a:stretch>
          </a:blip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43E7B40-1C60-3F1C-C5C8-B7595A430DD4}"/>
                </a:ext>
              </a:extLst>
            </p:cNvPr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grpFill/>
          </p:spPr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BD0CDCE-1624-F997-7CE6-7DEADA09BB6A}"/>
              </a:ext>
            </a:extLst>
          </p:cNvPr>
          <p:cNvSpPr txBox="1"/>
          <p:nvPr/>
        </p:nvSpPr>
        <p:spPr>
          <a:xfrm>
            <a:off x="1528221" y="8279862"/>
            <a:ext cx="1179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538863-CB7D-726E-0A69-AD64C53F7E85}"/>
              </a:ext>
            </a:extLst>
          </p:cNvPr>
          <p:cNvSpPr/>
          <p:nvPr/>
        </p:nvSpPr>
        <p:spPr>
          <a:xfrm>
            <a:off x="195570" y="3415794"/>
            <a:ext cx="7327468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440111-6E70-D438-1B7D-8FE87BAE168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68" y="3656001"/>
            <a:ext cx="7640606" cy="4584363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24B7E50F-C8C6-95E3-E1A4-C529EA004ABD}"/>
              </a:ext>
            </a:extLst>
          </p:cNvPr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</p:spTree>
    <p:extLst>
      <p:ext uri="{BB962C8B-B14F-4D97-AF65-F5344CB8AC3E}">
        <p14:creationId xmlns:p14="http://schemas.microsoft.com/office/powerpoint/2010/main" val="307278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95367" y="1224479"/>
            <a:ext cx="14445741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más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comunes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6922923" y="1207130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6302452" y="1266996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8C30626B-CE52-14B2-BA15-3B7EEC203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039362"/>
              </p:ext>
            </p:extLst>
          </p:nvPr>
        </p:nvGraphicFramePr>
        <p:xfrm>
          <a:off x="402014" y="3531590"/>
          <a:ext cx="9780628" cy="5587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9" name="CuadroTexto 28">
            <a:extLst>
              <a:ext uri="{FF2B5EF4-FFF2-40B4-BE49-F238E27FC236}">
                <a16:creationId xmlns:a16="http://schemas.microsoft.com/office/drawing/2014/main" id="{964E4219-C836-A7E5-C55B-4924E97AA33F}"/>
              </a:ext>
            </a:extLst>
          </p:cNvPr>
          <p:cNvSpPr txBox="1"/>
          <p:nvPr/>
        </p:nvSpPr>
        <p:spPr>
          <a:xfrm>
            <a:off x="10618238" y="2926255"/>
            <a:ext cx="74593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Acción y </a:t>
            </a:r>
            <a:r>
              <a:rPr lang="es-ES" sz="2000" dirty="0" err="1">
                <a:solidFill>
                  <a:srgbClr val="FFFFFF"/>
                </a:solidFill>
                <a:latin typeface="Poppins"/>
                <a:cs typeface="Poppins"/>
              </a:rPr>
              <a:t>Adventura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  dominan la lista, lo que coincide con su popularidad en la industria de los videojuegos.</a:t>
            </a:r>
          </a:p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Los juegos Indie también son muy numerosos, reflejando el auge de los desarrolladores independientes.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690B060-58ED-53E3-A849-8F96B2E35E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42" y="5082223"/>
            <a:ext cx="5978326" cy="3362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65384-6E83-23AD-A7B6-BE5C05444C1E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332823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752B8440-69B3-B46A-723D-5D9BB6C717A6}"/>
              </a:ext>
            </a:extLst>
          </p:cNvPr>
          <p:cNvSpPr/>
          <p:nvPr/>
        </p:nvSpPr>
        <p:spPr>
          <a:xfrm>
            <a:off x="457200" y="2899762"/>
            <a:ext cx="10058400" cy="633331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10800000">
            <a:off x="-1784224" y="9457368"/>
            <a:ext cx="21856448" cy="20097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71800" y="870745"/>
            <a:ext cx="12945011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Etiquetas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más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comúnes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 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901999" y="2576907"/>
            <a:ext cx="6524411" cy="3567823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C54E050-E53B-E8FC-1298-409FBE83A499}"/>
              </a:ext>
            </a:extLst>
          </p:cNvPr>
          <p:cNvSpPr/>
          <p:nvPr/>
        </p:nvSpPr>
        <p:spPr>
          <a:xfrm>
            <a:off x="457200" y="2985946"/>
            <a:ext cx="9829800" cy="627235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38C086BF-8669-81A7-D84A-AB77577F6FF0}"/>
              </a:ext>
            </a:extLst>
          </p:cNvPr>
          <p:cNvSpPr txBox="1"/>
          <p:nvPr/>
        </p:nvSpPr>
        <p:spPr>
          <a:xfrm>
            <a:off x="10901999" y="6456989"/>
            <a:ext cx="6357301" cy="170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 jugadores tienden a calificar mejor los juegos que ofrecen experiencias bien diseñadas para un solo jugador, con soporte técnico sólido y detalles atmosféricos destacados. 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D138B85-9EE0-9C4F-4F35-4A1C3F21FAA6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11169</TotalTime>
  <Words>4446</Words>
  <Application>Microsoft Office PowerPoint</Application>
  <PresentationFormat>Personalizado</PresentationFormat>
  <Paragraphs>371</Paragraphs>
  <Slides>19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Poppins Bold</vt:lpstr>
      <vt:lpstr>Poppins</vt:lpstr>
      <vt:lpstr>Arial</vt:lpstr>
      <vt:lpstr>Calibri</vt:lpstr>
      <vt:lpstr>Franklin Gothic Demi</vt:lpstr>
      <vt:lpstr>BP Imperial Bold Italics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Gradient Esport Game Presentation</dc:title>
  <dc:creator>Andrés Miguel Zaragoza Quintero</dc:creator>
  <cp:lastModifiedBy>Andrés Miguel Zaragoza Quintero</cp:lastModifiedBy>
  <cp:revision>10</cp:revision>
  <dcterms:created xsi:type="dcterms:W3CDTF">2006-08-16T00:00:00Z</dcterms:created>
  <dcterms:modified xsi:type="dcterms:W3CDTF">2025-01-15T15:35:32Z</dcterms:modified>
  <dc:identifier>DAGbjaTZjPo</dc:identifier>
</cp:coreProperties>
</file>